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8" r:id="rId2"/>
    <p:sldId id="544" r:id="rId3"/>
    <p:sldId id="2752" r:id="rId4"/>
    <p:sldId id="2721" r:id="rId5"/>
    <p:sldId id="2608" r:id="rId6"/>
    <p:sldId id="2648" r:id="rId7"/>
    <p:sldId id="2723" r:id="rId8"/>
    <p:sldId id="2724" r:id="rId9"/>
    <p:sldId id="2725" r:id="rId10"/>
    <p:sldId id="2609" r:id="rId11"/>
    <p:sldId id="2755" r:id="rId12"/>
    <p:sldId id="2726" r:id="rId13"/>
    <p:sldId id="2727" r:id="rId14"/>
    <p:sldId id="2728" r:id="rId15"/>
    <p:sldId id="2729" r:id="rId16"/>
    <p:sldId id="2730" r:id="rId17"/>
    <p:sldId id="2731" r:id="rId18"/>
    <p:sldId id="2732" r:id="rId19"/>
    <p:sldId id="2733" r:id="rId20"/>
    <p:sldId id="2734" r:id="rId21"/>
    <p:sldId id="2735" r:id="rId22"/>
    <p:sldId id="2736" r:id="rId23"/>
    <p:sldId id="2681" r:id="rId24"/>
    <p:sldId id="2738" r:id="rId25"/>
    <p:sldId id="2739" r:id="rId26"/>
    <p:sldId id="2740" r:id="rId27"/>
    <p:sldId id="2741" r:id="rId28"/>
    <p:sldId id="2742" r:id="rId29"/>
    <p:sldId id="2743" r:id="rId30"/>
    <p:sldId id="2744" r:id="rId31"/>
    <p:sldId id="2745" r:id="rId32"/>
    <p:sldId id="2682" r:id="rId33"/>
    <p:sldId id="2746" r:id="rId34"/>
    <p:sldId id="2707" r:id="rId35"/>
    <p:sldId id="2747" r:id="rId36"/>
    <p:sldId id="2748" r:id="rId37"/>
    <p:sldId id="2749" r:id="rId38"/>
    <p:sldId id="2756" r:id="rId39"/>
    <p:sldId id="264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8924FD47-89F2-6848-BF54-1A14AB8EA293}">
          <p14:sldIdLst>
            <p14:sldId id="258"/>
          </p14:sldIdLst>
        </p14:section>
        <p14:section name="Divider Slides" id="{0FCA6119-BFCB-D741-970A-1F34FFB19C7E}">
          <p14:sldIdLst>
            <p14:sldId id="544"/>
            <p14:sldId id="2752"/>
            <p14:sldId id="2721"/>
          </p14:sldIdLst>
        </p14:section>
        <p14:section name="Content Slides (Logo)" id="{6054CD38-26A7-694F-95C6-B4299909C0CE}">
          <p14:sldIdLst>
            <p14:sldId id="2608"/>
            <p14:sldId id="2648"/>
            <p14:sldId id="2723"/>
            <p14:sldId id="2724"/>
            <p14:sldId id="2725"/>
            <p14:sldId id="2609"/>
            <p14:sldId id="2755"/>
            <p14:sldId id="2726"/>
            <p14:sldId id="2727"/>
            <p14:sldId id="2728"/>
            <p14:sldId id="2729"/>
            <p14:sldId id="2730"/>
            <p14:sldId id="2731"/>
            <p14:sldId id="2732"/>
            <p14:sldId id="2733"/>
            <p14:sldId id="2734"/>
            <p14:sldId id="2735"/>
            <p14:sldId id="2736"/>
            <p14:sldId id="2681"/>
            <p14:sldId id="2738"/>
            <p14:sldId id="2739"/>
            <p14:sldId id="2740"/>
            <p14:sldId id="2741"/>
            <p14:sldId id="2742"/>
            <p14:sldId id="2743"/>
            <p14:sldId id="2744"/>
            <p14:sldId id="2745"/>
            <p14:sldId id="2682"/>
            <p14:sldId id="2746"/>
            <p14:sldId id="2707"/>
            <p14:sldId id="2747"/>
            <p14:sldId id="2748"/>
            <p14:sldId id="2749"/>
            <p14:sldId id="2756"/>
            <p14:sldId id="2647"/>
          </p14:sldIdLst>
        </p14:section>
        <p14:section name="Content Slides (No Logo)" id="{C305F274-FBF6-D245-BAD9-9F221CAA903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704E8F-EA77-20AF-8B1C-8C7314471F0A}" name="Jennifer Shaw" initials="JS" userId="S::jshaw@shawlawgroup.com::e42755b7-bc74-4949-bf91-b5078055ba78" providerId="AD"/>
  <p188:author id="{9046BFA0-F4A9-EE8A-9A36-69D11B135F69}" name="Debra Gill" initials="DG" userId="S::dgill@shawlawgroup.com::8ef0851c-03fb-4e9b-91fc-2cb791511c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9" autoAdjust="0"/>
    <p:restoredTop sz="71562" autoAdjust="0"/>
  </p:normalViewPr>
  <p:slideViewPr>
    <p:cSldViewPr snapToGrid="0">
      <p:cViewPr varScale="1">
        <p:scale>
          <a:sx n="64" d="100"/>
          <a:sy n="64" d="100"/>
        </p:scale>
        <p:origin x="103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B5261-D2A2-B74C-9C1A-AF7A3A72315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2757-96CD-8843-8667-46C8277E4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9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E67E-30D6-501B-C3B4-14F3D6B8E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59448-C504-7668-A22A-68689BEE3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F6547-9918-5216-06D5-44545024A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8CEC7-92C3-FCF5-35B1-087ABF57E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3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CBDA6-F007-EAC0-1D83-FF279198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6D262-CDC3-6C8A-6E56-9E0A80B75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D4BB5-1D29-1D14-2578-F7D299F7F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C99D8-DB70-85EE-53A9-013876ABB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13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365-7D4B-B4E7-6822-A02873A61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15F779-D7A7-D2E1-A7BF-B3C98E2A3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2A5F0-8D8B-5850-024B-B1D278F1B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18ABC-5606-ED16-BE1E-297D6D570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9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A31E-D231-15BE-BC0E-E5ECD293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0B65F-C509-C3A2-7BDD-76EDCA3C6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AEC83-FD7C-C5BD-4302-B5C50C139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F926C-A884-3940-5906-B8702B108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12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FA5F-EB10-7E60-C369-3BA2D8BA2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5BA63-6AA0-F363-6890-95D71D9EB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30ADD-1A02-FC9F-2528-A77C49FF8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6AA7B-7938-C44C-AA38-9D227035A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7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77CB0-DECA-8760-5424-317B70D7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B6F39-CEBC-EEF6-A25E-5835C6614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1F518-5E45-3121-0EF0-879912960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1252-51A5-A075-4F40-FE9CCF145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DAAF1-1D73-5642-D035-585AC13F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FE289-E430-FC44-4315-BBEE648D4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DC9AC-48F5-6789-3D60-155E75BBD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8371C-9341-9270-9150-6E7E2562A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9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9AE3A-5EA7-27DE-C36A-4C4CE4E5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522A5-C140-947D-E4B5-331592DD6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06A6A-5482-9B3C-E3B0-346A43298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E185E-DDDA-3332-8FE4-A2C7827F4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49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0A46-46F6-0F14-DFF7-231DA7A00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C2E20-36F8-1881-1305-E0FFBB4C5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93FCD-24B4-72A9-595C-BB01263F6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AD576-0E8B-EE8F-D50E-BAFA503E9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27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E576D-B9CA-E0A3-E0B7-97768444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F7095-B1FD-CD50-43BA-F9413E2FF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90F64-9D3D-6FB1-C94D-CF90FFB24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8AEB-4CFB-9AC1-87FB-83F4A2090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9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BFE18-BB42-84FC-F295-F23F82C4E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A9814-C940-481D-BF1D-4A6BD7C1E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F4523-E28C-7929-053A-B0CCFA9F7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9FB35-B644-E0FA-D66D-CCDC8C12F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0125-ED86-BE99-77AF-E804B3ED2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1D15D-4BA7-F32B-AD14-DAAC37A3E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6D6F48-5C65-55F4-ED8B-6149BE510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4A66-D306-B323-177C-15C567195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19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7BD5-EC4A-3B2C-C7A2-6EE12043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9E531-2EC5-8CE5-8FC3-1122AF6CC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6A53D-4E75-2C46-9F4A-E8C4E3F97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BE08E-24D2-EDD1-BD41-C0D86D28A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77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9FCB-EC46-61C7-F5AA-AF1657E92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F7D4D-C66D-E80C-9167-729068DF3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9BFC-E994-ADC9-F23C-794847AA5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049C-3B5A-D756-FC63-28D94734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5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FBAEE-2EE8-A0FF-11A3-547BA251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B071B-1B07-F6A9-5334-E1CE18A77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1B2C09-D856-602B-0490-FEF7D1533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0B62D-ED83-154B-23A4-374C57D32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86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2A20-01A5-2CFA-3594-4603E27F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9C788-845E-5549-3C8A-39DDA8BA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03D04-4227-EEAB-FAC0-B25CE26AB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E0512-0A30-6251-6704-68AE470F8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4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8430-03B4-5950-B308-7BB7AEA7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1658E-F285-F4E9-FA51-F08FBF5B4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D0EAA-0E28-2A46-C12F-884E13214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B9B7-5A7F-30D8-E9EC-87CD777A4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59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BFED1-0D3E-1241-196A-1DFDA4915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7BF03-3E04-AEB1-9AB7-E95CF8ED0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5EBFB-7899-73DC-26CE-2584C592A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0D018-5EE1-129E-E2CC-7923916FA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99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092D8-9D2A-DBA3-A6BC-C76C94A6C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3CF6E-F3B0-EEA1-FE21-FA01AAA54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42D90-0C87-0D90-328C-94C7AE350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86B90-1E2D-6338-407A-A0F90D8BF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64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377E2-E4D8-F6DD-A2D2-6FC8C80D1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1D486F-CE38-2708-BE34-34DDF742D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105D0-0F8B-7ACF-F162-168A0B3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BE91-98FE-28F8-CB6C-D92937C06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9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B28C-FBFB-051F-2625-6FC6AC54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06CC8-D555-8897-ACA2-FE393FC6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E96FF-3783-B6A2-0ED8-F257C8F8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32338-0AE9-6CAE-6A05-BBB123A8E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5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FB6DE-3C31-4336-5B60-B2976D8C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A371E-83EF-2AFF-C6F8-867FABABA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DFE56-BD5E-842A-DFDB-EFCF07ADE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2696-65E7-77C3-3020-BE2914FCA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04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6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71CD7-FEEA-1577-ADE8-757271E0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69063-9CE8-A180-8272-5D88BB184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79DEF-FB04-A9B0-150D-26018FDB1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D2820-AF57-B8F2-64FF-1174E043C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9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0D47-F978-2F8F-4E44-2E912850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5001E-034C-85A0-A155-2EFEB4B38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22DF1-033C-4EB4-C1D8-3E38699DC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1B7C9-2856-294B-B3F0-46B1A502D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4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A97D3-D4BA-FB28-AF11-72147943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20FE5-575B-E5B1-2168-6324BF841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8D347-8170-A921-3F01-E6DF3976E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27D67-8EEE-C12C-D34D-0BF178625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5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6CC4-079A-D211-81A9-C8F71CAA9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759C6-07A0-A1C0-890B-DEA79AAE0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41771-B4B2-6085-6F59-FA7B96419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EAEE-942A-415C-5EAA-5D54F63C0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B7F8F-3FF6-5AF9-DF11-5FD39BE3C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918F5-A8F0-2FF6-1F0D-3B68DF60B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848FF-422E-C121-2A51-A5CE317FD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BEC01-5E01-934C-1740-153DA29DC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DDD9-C3A5-C757-0662-0DDDA278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883EB-7110-B19B-4728-605213CB5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9E7CA-B786-8859-9F1F-7AC021517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B2F1-CF10-F43D-37D4-7CA848756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62757-96CD-8843-8667-46C8277E4B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3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9481-E56F-CB54-4A4D-D93635424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505" y="2376982"/>
            <a:ext cx="8206800" cy="166738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6000" b="1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7CF0-55BE-E1A3-94E9-84E2900512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74" y="4859337"/>
            <a:ext cx="5780926" cy="33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 about presentation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C49480F-D10E-1C89-8E10-C48B1B234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651" y="695294"/>
            <a:ext cx="3602800" cy="7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FF5B5-C88F-4357-5610-4D764EC87A10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111143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51FE01-2203-0EC9-6E35-5B79E25167CE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11114314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BA5F4-B79B-5CD0-6FE7-1A38C2167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FF5B5-C88F-4357-5610-4D764EC87A10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111143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51FE01-2203-0EC9-6E35-5B79E25167CE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11114314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931E6-EB66-335E-BC94-A0561B6C5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763600"/>
            <a:ext cx="11114314" cy="3989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EA8E3-4995-1522-5C40-D2376CD8B2D6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E8CF2-B3FB-957B-6A39-13331376718B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65F94-7BC2-42F2-26AA-E33F26B3E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0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763600"/>
            <a:ext cx="11114314" cy="3989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EA8E3-4995-1522-5C40-D2376CD8B2D6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E8CF2-B3FB-957B-6A39-13331376718B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29E6A-F991-AA7C-0E1D-EC76864F8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hort Subhead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53231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AB46B0-EF98-BC94-3A4E-BDFF6769E0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5486" y="2438401"/>
            <a:ext cx="53231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B8A465-E0DF-858E-EF3C-4756E0AE4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54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DFA53-9DE3-3BAC-24D0-344215A8CE53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47DE5-F980-D65D-BB4B-5382C5BE8C6D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D2BD0-19D4-F420-D73A-8AD7335F4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hort Subhead and Two-Column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53231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AB46B0-EF98-BC94-3A4E-BDFF6769E0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5486" y="2438401"/>
            <a:ext cx="53231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B8A465-E0DF-858E-EF3C-4756E0AE4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54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DFA53-9DE3-3BAC-24D0-344215A8CE53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47DE5-F980-D65D-BB4B-5382C5BE8C6D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49117-04D8-55C6-986B-A1AAA133E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ng Subhead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816091"/>
            <a:ext cx="5323114" cy="28608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AB46B0-EF98-BC94-3A4E-BDFF6769E0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5486" y="2816091"/>
            <a:ext cx="5323114" cy="28608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B8A465-E0DF-858E-EF3C-4756E0AE4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54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341E9E-5563-14C2-A216-376725F78C51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2CA50-2671-49BE-FFD0-CC78FA2C0454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1ECEC-37E9-15F1-9957-388340F68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ng Subhead and Two-Column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816091"/>
            <a:ext cx="5323114" cy="28608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AB46B0-EF98-BC94-3A4E-BDFF6769E0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5486" y="2816091"/>
            <a:ext cx="5323114" cy="28608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B8A465-E0DF-858E-EF3C-4756E0AE4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54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341E9E-5563-14C2-A216-376725F78C51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2CA50-2671-49BE-FFD0-CC78FA2C0454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C2376-20E9-6464-929F-81F9591FB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687401"/>
            <a:ext cx="5323114" cy="3989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AB46B0-EF98-BC94-3A4E-BDFF6769E0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5486" y="1687401"/>
            <a:ext cx="5323114" cy="3989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126D64-62E8-0583-4E0D-2496A7E3DF2F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8A9DF-7072-546A-5CC1-25D33B8C882F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BAF61-768E-4D3E-F615-CA0A7BD4A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687401"/>
            <a:ext cx="5323114" cy="3989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AB46B0-EF98-BC94-3A4E-BDFF6769E0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5486" y="1687401"/>
            <a:ext cx="5323114" cy="3989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126D64-62E8-0583-4E0D-2496A7E3DF2F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8A9DF-7072-546A-5CC1-25D33B8C882F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6B200-C20D-0242-21DC-D5A80846A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ne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w angle view of a building with columns&#10;&#10;AI-generated content may be incorrect.">
            <a:extLst>
              <a:ext uri="{FF2B5EF4-FFF2-40B4-BE49-F238E27FC236}">
                <a16:creationId xmlns:a16="http://schemas.microsoft.com/office/drawing/2014/main" id="{00256607-F126-834D-D2E6-A4E46F2607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ED9235-C6A3-9D67-96D2-E34B65061D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505" y="2376982"/>
            <a:ext cx="8206800" cy="166738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6000" b="1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5014D31-54AD-E858-BB50-60C635C795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74" y="4859337"/>
            <a:ext cx="5780926" cy="33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 about presentation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C14F5E9-D830-C47F-8C4F-AFB40E920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651" y="695294"/>
            <a:ext cx="3602800" cy="7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ur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089CBB-CA90-6851-C766-D9C173B5E7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36257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C319BA-CC98-F7FC-B073-0486BC7D8C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228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CBC30F-EE6E-BBE2-72A8-8801090453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20200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9D897-614E-CF5D-681F-5C2CF43C82E8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FF5F3-85DC-1FB5-4CD9-BB6DE6751D84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0E2CE-4FB8-0568-6E32-C9158183C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8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ur-Column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089CBB-CA90-6851-C766-D9C173B5E7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36257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C319BA-CC98-F7FC-B073-0486BC7D8C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228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CBC30F-EE6E-BBE2-72A8-88010904530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20200" y="1683027"/>
            <a:ext cx="2427514" cy="399387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2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18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9D897-614E-CF5D-681F-5C2CF43C82E8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FF5F3-85DC-1FB5-4CD9-BB6DE6751D84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BBAD1-2C34-F7E1-1E00-CFB2A10D8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and Left Content with Ins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5323114" cy="3238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C1F1C0-A5FF-9FA2-A760-0C93343DD9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4600" y="1762126"/>
            <a:ext cx="5334000" cy="4002570"/>
          </a:xfrm>
          <a:prstGeom prst="roundRect">
            <a:avLst>
              <a:gd name="adj" fmla="val 5860"/>
            </a:avLst>
          </a:prstGeom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9C0A8-0303-C6FC-45AC-8E456D80077B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73629E-97A3-8799-EC02-8AA7F331E4DD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F82D2-9D27-3A69-A4C0-27A8AA720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8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and Left Content with Inset Imag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5323114" cy="3238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C1F1C0-A5FF-9FA2-A760-0C93343DD9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4600" y="1762126"/>
            <a:ext cx="5334000" cy="4002570"/>
          </a:xfrm>
          <a:prstGeom prst="roundRect">
            <a:avLst>
              <a:gd name="adj" fmla="val 5860"/>
            </a:avLst>
          </a:prstGeom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9C0A8-0303-C6FC-45AC-8E456D80077B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73629E-97A3-8799-EC02-8AA7F331E4DD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D2765-340B-4371-3FE0-74250FA09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and Left Content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C1F1C0-A5FF-9FA2-A760-0C93343DD9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4600" y="1273629"/>
            <a:ext cx="5867400" cy="558437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53231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49C57-18BE-C2B6-9BF4-DB04D39CDD50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5A4B2-1776-BC21-0760-12C0D0C48603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43974-DC44-C9F2-060B-08F8D3BD6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4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and Left Content with Half Imag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C1F1C0-A5FF-9FA2-A760-0C93343DD9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4600" y="1273629"/>
            <a:ext cx="5867400" cy="558437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87EB-648B-B3D9-3EF3-2E4AB32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38401"/>
            <a:ext cx="5323114" cy="3238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60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v"/>
              <a:defRPr sz="2200"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2000"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1AAC5-599B-D499-32E9-2CFA3EEB5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86606"/>
            <a:ext cx="532311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1" baseline="0">
                <a:solidFill>
                  <a:schemeClr val="accent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49C57-18BE-C2B6-9BF4-DB04D39CDD50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5A4B2-1776-BC21-0760-12C0D0C48603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ABFDB-0E38-37F7-B0FC-F8E1450BC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3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66B5EF-CBC3-F81D-4438-33FFDA8BF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6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4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Tan Imag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room with bookshelves and a large ceiling&#10;&#10;AI-generated content may be incorrect.">
            <a:extLst>
              <a:ext uri="{FF2B5EF4-FFF2-40B4-BE49-F238E27FC236}">
                <a16:creationId xmlns:a16="http://schemas.microsoft.com/office/drawing/2014/main" id="{CE44AFCF-D7A9-F6F9-BAC0-937C0C2FE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grayscl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30BE117-F7D3-76DC-2908-D1783E789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505" y="2376982"/>
            <a:ext cx="8206800" cy="166738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E0BBA88-92BE-145F-4BE3-23E0796D9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74" y="4859337"/>
            <a:ext cx="5780926" cy="33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 about presentation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53C407-1977-3C6F-2FD3-97756170B4D3}"/>
              </a:ext>
            </a:extLst>
          </p:cNvPr>
          <p:cNvCxnSpPr>
            <a:cxnSpLocks/>
          </p:cNvCxnSpPr>
          <p:nvPr userDrawn="1"/>
        </p:nvCxnSpPr>
        <p:spPr>
          <a:xfrm>
            <a:off x="533400" y="4392232"/>
            <a:ext cx="917713" cy="0"/>
          </a:xfrm>
          <a:prstGeom prst="line">
            <a:avLst/>
          </a:prstGeom>
          <a:ln w="190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8C95E3F-CC5B-313D-BEA5-A4759B7D2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2651" y="695294"/>
            <a:ext cx="3602800" cy="7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Tan Sol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12F70608-44BD-42F9-1178-7B0EC3183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59481-E56F-CB54-4A4D-D93635424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200" y="2605584"/>
            <a:ext cx="5768400" cy="16673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630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Ta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ow angle view of a building with pillars&#10;&#10;AI-generated content may be incorrect.">
            <a:extLst>
              <a:ext uri="{FF2B5EF4-FFF2-40B4-BE49-F238E27FC236}">
                <a16:creationId xmlns:a16="http://schemas.microsoft.com/office/drawing/2014/main" id="{E7170234-A0AE-2E5C-AA81-D6665D9C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59481-E56F-CB54-4A4D-D93635424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200" y="2605584"/>
            <a:ext cx="5768400" cy="16673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E3A2F37F-4F97-2377-E888-F33C6E423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ne Sol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9481-E56F-CB54-4A4D-D93635424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200" y="2605584"/>
            <a:ext cx="5768400" cy="16673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A3BD0-3FC1-81A0-E1E9-D7746E733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3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Win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building&#10;&#10;AI-generated content may be incorrect.">
            <a:extLst>
              <a:ext uri="{FF2B5EF4-FFF2-40B4-BE49-F238E27FC236}">
                <a16:creationId xmlns:a16="http://schemas.microsoft.com/office/drawing/2014/main" id="{07DA091F-01D3-09AE-4C8B-B2BA30D4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59481-E56F-CB54-4A4D-D93635424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200" y="2605584"/>
            <a:ext cx="5768400" cy="16673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FE548-E967-D1E3-41A8-DD8FDE62C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5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384EE-08BE-9800-7C4F-8AAFE245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7FBF62-6A59-D6F1-C619-D5E85BDB2FE7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C569C-B641-9867-E7B7-57CA437F6DED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81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5CEBBD-2897-B305-D0A4-8CFABA173DE6}"/>
              </a:ext>
            </a:extLst>
          </p:cNvPr>
          <p:cNvSpPr/>
          <p:nvPr userDrawn="1"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A34B8-0D58-C656-B82A-7BEC09B5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89971"/>
            <a:ext cx="9949543" cy="44608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7FBF62-6A59-D6F1-C619-D5E85BDB2FE7}"/>
              </a:ext>
            </a:extLst>
          </p:cNvPr>
          <p:cNvSpPr/>
          <p:nvPr userDrawn="1"/>
        </p:nvSpPr>
        <p:spPr>
          <a:xfrm>
            <a:off x="11658600" y="0"/>
            <a:ext cx="533400" cy="127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C569C-B641-9867-E7B7-57CA437F6DED}"/>
              </a:ext>
            </a:extLst>
          </p:cNvPr>
          <p:cNvSpPr/>
          <p:nvPr userDrawn="1"/>
        </p:nvSpPr>
        <p:spPr>
          <a:xfrm>
            <a:off x="12088585" y="0"/>
            <a:ext cx="103415" cy="127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6E7A8-6196-84F3-97B8-499B58F69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0786" y="6327229"/>
            <a:ext cx="2006585" cy="4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6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58" r:id="rId5"/>
    <p:sldLayoutId id="2147483660" r:id="rId6"/>
    <p:sldLayoutId id="2147483661" r:id="rId7"/>
    <p:sldLayoutId id="2147483666" r:id="rId8"/>
    <p:sldLayoutId id="2147483671" r:id="rId9"/>
    <p:sldLayoutId id="2147483662" r:id="rId10"/>
    <p:sldLayoutId id="2147483672" r:id="rId11"/>
    <p:sldLayoutId id="2147483650" r:id="rId12"/>
    <p:sldLayoutId id="2147483673" r:id="rId13"/>
    <p:sldLayoutId id="2147483663" r:id="rId14"/>
    <p:sldLayoutId id="2147483674" r:id="rId15"/>
    <p:sldLayoutId id="2147483664" r:id="rId16"/>
    <p:sldLayoutId id="2147483675" r:id="rId17"/>
    <p:sldLayoutId id="2147483665" r:id="rId18"/>
    <p:sldLayoutId id="2147483676" r:id="rId19"/>
    <p:sldLayoutId id="2147483667" r:id="rId20"/>
    <p:sldLayoutId id="2147483677" r:id="rId21"/>
    <p:sldLayoutId id="2147483668" r:id="rId22"/>
    <p:sldLayoutId id="2147483678" r:id="rId23"/>
    <p:sldLayoutId id="2147483669" r:id="rId24"/>
    <p:sldLayoutId id="2147483679" r:id="rId25"/>
    <p:sldLayoutId id="2147483670" r:id="rId26"/>
    <p:sldLayoutId id="214748368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pos="7680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1872" userDrawn="1">
          <p15:clr>
            <a:srgbClr val="F26B43"/>
          </p15:clr>
        </p15:guide>
        <p15:guide id="11" pos="2160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984" userDrawn="1">
          <p15:clr>
            <a:srgbClr val="F26B43"/>
          </p15:clr>
        </p15:guide>
        <p15:guide id="14" pos="5520" userDrawn="1">
          <p15:clr>
            <a:srgbClr val="F26B43"/>
          </p15:clr>
        </p15:guide>
        <p15:guide id="15" pos="5808" userDrawn="1">
          <p15:clr>
            <a:srgbClr val="F26B43"/>
          </p15:clr>
        </p15:guide>
        <p15:guide id="16" orient="horz" pos="1104" userDrawn="1">
          <p15:clr>
            <a:srgbClr val="F26B43"/>
          </p15:clr>
        </p15:guide>
        <p15:guide id="17" orient="horz" pos="3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erslawyer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info@employerslawyer.co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592345-D629-AFA2-58A7-89A23E67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62" y="1631347"/>
            <a:ext cx="10436798" cy="2498376"/>
          </a:xfrm>
        </p:spPr>
        <p:txBody>
          <a:bodyPr/>
          <a:lstStyle/>
          <a:p>
            <a:r>
              <a:rPr lang="en-US" dirty="0"/>
              <a:t>Confidential California Employer Update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7A475-D9AF-6490-CC99-F51EB85657BC}"/>
              </a:ext>
            </a:extLst>
          </p:cNvPr>
          <p:cNvSpPr txBox="1"/>
          <p:nvPr/>
        </p:nvSpPr>
        <p:spPr>
          <a:xfrm>
            <a:off x="1" y="4488870"/>
            <a:ext cx="12029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February 11, 2026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6C386-9C67-EF78-2D40-B2426767F7E1}"/>
              </a:ext>
            </a:extLst>
          </p:cNvPr>
          <p:cNvSpPr txBox="1"/>
          <p:nvPr/>
        </p:nvSpPr>
        <p:spPr>
          <a:xfrm>
            <a:off x="0" y="5668879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800" b="1" i="0" strike="noStrike" kern="1200" baseline="0" dirty="0">
                <a:solidFill>
                  <a:srgbClr val="FFFFFF"/>
                </a:solidFill>
                <a:latin typeface="Aptos" panose="020B0004020202020204" pitchFamily="34" charset="0"/>
              </a:rPr>
              <a:t>www.employerslawyer.com</a:t>
            </a:r>
          </a:p>
        </p:txBody>
      </p:sp>
    </p:spTree>
    <p:extLst>
      <p:ext uri="{BB962C8B-B14F-4D97-AF65-F5344CB8AC3E}">
        <p14:creationId xmlns:p14="http://schemas.microsoft.com/office/powerpoint/2010/main" val="204350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075D-4F1E-C071-FDDE-A3BBC594D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9" y="2605584"/>
            <a:ext cx="7701109" cy="836383"/>
          </a:xfrm>
        </p:spPr>
        <p:txBody>
          <a:bodyPr/>
          <a:lstStyle/>
          <a:p>
            <a:r>
              <a:rPr lang="en-US" dirty="0"/>
              <a:t>New California Laws</a:t>
            </a:r>
          </a:p>
        </p:txBody>
      </p:sp>
    </p:spTree>
    <p:extLst>
      <p:ext uri="{BB962C8B-B14F-4D97-AF65-F5344CB8AC3E}">
        <p14:creationId xmlns:p14="http://schemas.microsoft.com/office/powerpoint/2010/main" val="132102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C728-5FCA-338E-3878-A27036ABD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556E-076E-3CA8-52C4-D08BDDAF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269F-C588-B34F-DB04-938B6A6D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153920"/>
            <a:ext cx="11114314" cy="3903979"/>
          </a:xfrm>
        </p:spPr>
        <p:txBody>
          <a:bodyPr/>
          <a:lstStyle/>
          <a:p>
            <a:r>
              <a:rPr lang="en-US" dirty="0"/>
              <a:t>The minimum wage for employers of any size is $16.90 an hour</a:t>
            </a:r>
          </a:p>
          <a:p>
            <a:r>
              <a:rPr lang="en-US" dirty="0"/>
              <a:t>The minimum annual salary for “white collar” exempt employees is $70,304 ($5,858.67 per month)</a:t>
            </a:r>
          </a:p>
          <a:p>
            <a:r>
              <a:rPr lang="en-US" dirty="0"/>
              <a:t>Computer professional exemption</a:t>
            </a:r>
          </a:p>
          <a:p>
            <a:pPr lvl="1">
              <a:buSzPct val="100000"/>
            </a:pPr>
            <a:r>
              <a:rPr lang="en-US" dirty="0"/>
              <a:t>$58.85/hr.</a:t>
            </a:r>
          </a:p>
          <a:p>
            <a:pPr lvl="1">
              <a:buSzPct val="100000"/>
            </a:pPr>
            <a:r>
              <a:rPr lang="en-US" dirty="0"/>
              <a:t>$10,214.44/month</a:t>
            </a:r>
          </a:p>
          <a:p>
            <a:pPr lvl="1">
              <a:buSzPct val="100000"/>
            </a:pPr>
            <a:r>
              <a:rPr lang="en-US" dirty="0"/>
              <a:t>$122,573.13/yr.</a:t>
            </a:r>
          </a:p>
          <a:p>
            <a:pPr>
              <a:buSzPct val="100000"/>
            </a:pPr>
            <a:r>
              <a:rPr lang="en-US" dirty="0"/>
              <a:t>Licensed physicians and surgeons: $107.17/hr.</a:t>
            </a:r>
          </a:p>
          <a:p>
            <a:pPr marL="457200" lvl="1" indent="0">
              <a:buSzPct val="10000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C307A-932F-963B-0993-AE36844B6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503680"/>
            <a:ext cx="11114314" cy="559381"/>
          </a:xfrm>
        </p:spPr>
        <p:txBody>
          <a:bodyPr/>
          <a:lstStyle/>
          <a:p>
            <a:r>
              <a:rPr lang="en-US" dirty="0"/>
              <a:t>California’s New Minimum Wage</a:t>
            </a:r>
          </a:p>
        </p:txBody>
      </p:sp>
    </p:spTree>
    <p:extLst>
      <p:ext uri="{BB962C8B-B14F-4D97-AF65-F5344CB8AC3E}">
        <p14:creationId xmlns:p14="http://schemas.microsoft.com/office/powerpoint/2010/main" val="279459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851B8-CABB-80ED-8A0E-A21130411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D74C48F-54EC-6DB6-A2DD-5B240D2E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0D60-E323-3C66-FB87-33AAB6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100+ employees</a:t>
            </a:r>
          </a:p>
          <a:p>
            <a:r>
              <a:rPr lang="en-US" dirty="0"/>
              <a:t>New data fields (NOT mandatory for 2026)</a:t>
            </a:r>
          </a:p>
          <a:p>
            <a:pPr lvl="1"/>
            <a:r>
              <a:rPr lang="en-US" dirty="0"/>
              <a:t>Classification </a:t>
            </a:r>
          </a:p>
          <a:p>
            <a:pPr lvl="1"/>
            <a:r>
              <a:rPr lang="en-US" dirty="0"/>
              <a:t>Employment type</a:t>
            </a:r>
          </a:p>
          <a:p>
            <a:pPr lvl="1"/>
            <a:r>
              <a:rPr lang="en-US" dirty="0"/>
              <a:t>Weeks worked</a:t>
            </a:r>
          </a:p>
          <a:p>
            <a:r>
              <a:rPr lang="en-US" dirty="0"/>
              <a:t>Penalties</a:t>
            </a:r>
          </a:p>
          <a:p>
            <a:r>
              <a:rPr lang="en-US" dirty="0"/>
              <a:t>More job categories coming in 2027</a:t>
            </a:r>
          </a:p>
          <a:p>
            <a:r>
              <a:rPr lang="en-US" b="1" dirty="0"/>
              <a:t>Lesson learned: </a:t>
            </a:r>
            <a:r>
              <a:rPr lang="en-US" dirty="0"/>
              <a:t>Follow the rules!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D4CCF-41E5-2199-B5A1-46AC532A4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Pay Data Reporting Requirements [SB 464]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161D1-7D16-4E41-9A52-41730D887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442E928-67B8-0C4E-007C-68E4C7A3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0D98-ABBF-E0E5-EB6D-8E4E4843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Pre-2026</a:t>
            </a:r>
          </a:p>
          <a:p>
            <a:pPr lvl="1"/>
            <a:r>
              <a:rPr lang="en-US" dirty="0"/>
              <a:t>15+ employees = provide pay scales to applicants and employees</a:t>
            </a:r>
          </a:p>
          <a:p>
            <a:r>
              <a:rPr lang="en-US" dirty="0"/>
              <a:t>New</a:t>
            </a:r>
          </a:p>
          <a:p>
            <a:pPr lvl="1"/>
            <a:r>
              <a:rPr lang="en-US" dirty="0"/>
              <a:t>“Pay scale” = good-faith estimate of range (i.e., not “min. wage to $1M”)</a:t>
            </a:r>
          </a:p>
          <a:p>
            <a:pPr lvl="1"/>
            <a:r>
              <a:rPr lang="en-US" dirty="0"/>
              <a:t>“Another” sex, not “opposite” sex</a:t>
            </a:r>
          </a:p>
          <a:p>
            <a:pPr lvl="1"/>
            <a:r>
              <a:rPr lang="en-US" dirty="0"/>
              <a:t>Increased time to file and longer “recovery period”</a:t>
            </a:r>
          </a:p>
          <a:p>
            <a:r>
              <a:rPr lang="en-US" b="1" dirty="0"/>
              <a:t>Lesson learned: </a:t>
            </a:r>
            <a:r>
              <a:rPr lang="en-US" dirty="0"/>
              <a:t>Self-audits are critical</a:t>
            </a:r>
          </a:p>
          <a:p>
            <a:endParaRPr lang="en-US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85521-FFEE-A77E-3936-08190745B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Equal Pay Act [SB 642]</a:t>
            </a:r>
          </a:p>
        </p:txBody>
      </p:sp>
    </p:spTree>
    <p:extLst>
      <p:ext uri="{BB962C8B-B14F-4D97-AF65-F5344CB8AC3E}">
        <p14:creationId xmlns:p14="http://schemas.microsoft.com/office/powerpoint/2010/main" val="25316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039A1-792D-C749-0A4C-DCE6D23F3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F49DC2-B125-63FE-344B-5535487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8E7C-07B1-7702-38A9-51C403A6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Employers generally cannot require repayment of bonuses, training or education costs as a condition of employment</a:t>
            </a:r>
          </a:p>
          <a:p>
            <a:r>
              <a:rPr lang="en-US" dirty="0"/>
              <a:t>Applies to onboarding, orientation, mandatory programs, certifications, and required instruction</a:t>
            </a:r>
          </a:p>
          <a:p>
            <a:r>
              <a:rPr lang="en-US" dirty="0"/>
              <a:t>Prohibited at hire, during employment, and upon separation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4FE9D-2D25-405D-7C2E-572E0F85F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Limitations on “Stay-or-Pay” Contracts [AB 692]</a:t>
            </a:r>
          </a:p>
        </p:txBody>
      </p:sp>
    </p:spTree>
    <p:extLst>
      <p:ext uri="{BB962C8B-B14F-4D97-AF65-F5344CB8AC3E}">
        <p14:creationId xmlns:p14="http://schemas.microsoft.com/office/powerpoint/2010/main" val="21280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B92A-FA0F-0086-3FEE-DDC3238F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FB775B-3061-2358-46A2-72899961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C982-D14E-2DFB-5334-CF92D71F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Loan repayment assistance/forgiveness programs</a:t>
            </a:r>
          </a:p>
          <a:p>
            <a:r>
              <a:rPr lang="en-US" dirty="0"/>
              <a:t>Tuition repayment if:</a:t>
            </a:r>
          </a:p>
          <a:p>
            <a:pPr lvl="1"/>
            <a:r>
              <a:rPr lang="en-US" dirty="0"/>
              <a:t>Credential transferrable and not required for current role</a:t>
            </a:r>
          </a:p>
          <a:p>
            <a:pPr lvl="1"/>
            <a:r>
              <a:rPr lang="en-US" dirty="0"/>
              <a:t>Terms clearly defined</a:t>
            </a:r>
          </a:p>
          <a:p>
            <a:pPr lvl="1"/>
            <a:r>
              <a:rPr lang="en-US" dirty="0"/>
              <a:t>Prorated schedule</a:t>
            </a:r>
          </a:p>
          <a:p>
            <a:pPr lvl="1"/>
            <a:r>
              <a:rPr lang="en-US" dirty="0"/>
              <a:t>Limited repayment conditions (e.g., “misconduct”)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Work-related housing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BA1C9-D88D-A9A7-AA4F-99B49A1AC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Exceptions to AB 692</a:t>
            </a:r>
          </a:p>
        </p:txBody>
      </p:sp>
    </p:spTree>
    <p:extLst>
      <p:ext uri="{BB962C8B-B14F-4D97-AF65-F5344CB8AC3E}">
        <p14:creationId xmlns:p14="http://schemas.microsoft.com/office/powerpoint/2010/main" val="29372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47BFF-85F4-7DEF-9C0A-C9E4B8CB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09589D2-8161-10AB-3498-84D513E7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A8FA-57CB-E2BB-154C-F9A30527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Sign on/retention bonuses if:</a:t>
            </a:r>
          </a:p>
          <a:p>
            <a:pPr lvl="1"/>
            <a:r>
              <a:rPr lang="en-US" dirty="0"/>
              <a:t>Separate written agreement</a:t>
            </a:r>
          </a:p>
          <a:p>
            <a:pPr lvl="1"/>
            <a:r>
              <a:rPr lang="en-US" dirty="0"/>
              <a:t>At least five days to consult counsel </a:t>
            </a:r>
          </a:p>
          <a:p>
            <a:pPr lvl="1"/>
            <a:r>
              <a:rPr lang="en-US" dirty="0"/>
              <a:t>Payment prorated &gt; two years without interest</a:t>
            </a:r>
          </a:p>
          <a:p>
            <a:pPr lvl="1"/>
            <a:r>
              <a:rPr lang="en-US" dirty="0"/>
              <a:t>Deferral permitted </a:t>
            </a:r>
          </a:p>
          <a:p>
            <a:pPr lvl="1"/>
            <a:r>
              <a:rPr lang="en-US" dirty="0"/>
              <a:t>Repayment only for voluntarily quit and “misconduct”</a:t>
            </a:r>
          </a:p>
          <a:p>
            <a:r>
              <a:rPr lang="en-US" b="1" dirty="0"/>
              <a:t>Lesson learned: </a:t>
            </a:r>
            <a:r>
              <a:rPr lang="en-US" dirty="0"/>
              <a:t>Either follow the rules or work around them by changing your programs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E5E62-2770-58A8-1814-128016987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Exceptions to AB 692 (cont.)</a:t>
            </a:r>
          </a:p>
        </p:txBody>
      </p:sp>
    </p:spTree>
    <p:extLst>
      <p:ext uri="{BB962C8B-B14F-4D97-AF65-F5344CB8AC3E}">
        <p14:creationId xmlns:p14="http://schemas.microsoft.com/office/powerpoint/2010/main" val="29902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194BE-6D4E-74E2-3CFE-AA22538DF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348F07-CDDA-0EAB-EBC3-20ED4AFB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F06D-1062-1E4D-FDBA-468AB2A5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Employee’s good faith statements during “bias mitigation training” not actionable</a:t>
            </a:r>
          </a:p>
          <a:p>
            <a:r>
              <a:rPr lang="en-US" dirty="0"/>
              <a:t>Include “education and training records” in personnel files </a:t>
            </a:r>
          </a:p>
          <a:p>
            <a:pPr lvl="1"/>
            <a:r>
              <a:rPr lang="en-US" dirty="0"/>
              <a:t>Employee’s name</a:t>
            </a:r>
          </a:p>
          <a:p>
            <a:pPr lvl="1"/>
            <a:r>
              <a:rPr lang="en-US" dirty="0"/>
              <a:t>Trainer</a:t>
            </a:r>
          </a:p>
          <a:p>
            <a:pPr lvl="1"/>
            <a:r>
              <a:rPr lang="en-US" dirty="0"/>
              <a:t>Date, duration, “core competencies,” and skills covered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Certification earned, if any</a:t>
            </a:r>
          </a:p>
          <a:p>
            <a:r>
              <a:rPr lang="en-US" b="1" dirty="0"/>
              <a:t>Lesson learned: </a:t>
            </a:r>
            <a:r>
              <a:rPr lang="en-US" dirty="0"/>
              <a:t>You must stay on top of changing requirements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A1269-EF13-B776-31E5-499F0744A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Training [SB 303] [SB 513]</a:t>
            </a:r>
          </a:p>
        </p:txBody>
      </p:sp>
    </p:spTree>
    <p:extLst>
      <p:ext uri="{BB962C8B-B14F-4D97-AF65-F5344CB8AC3E}">
        <p14:creationId xmlns:p14="http://schemas.microsoft.com/office/powerpoint/2010/main" val="27459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42AF-7233-42ED-C259-4683CD66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623EDE-7964-3996-E96E-550A4668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00D1-D525-FF8E-A233-E5B9EB7E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7/1/28: PFL available for “designated person”</a:t>
            </a:r>
          </a:p>
          <a:p>
            <a:r>
              <a:rPr lang="en-US" dirty="0"/>
              <a:t>PFL is </a:t>
            </a:r>
            <a:r>
              <a:rPr lang="en-US" u="sng" dirty="0"/>
              <a:t>not</a:t>
            </a:r>
            <a:r>
              <a:rPr lang="en-US" dirty="0"/>
              <a:t> a leave entitlement—only wage replacement</a:t>
            </a:r>
          </a:p>
          <a:p>
            <a:r>
              <a:rPr lang="en-US" b="1" dirty="0"/>
              <a:t>Lesson learned: </a:t>
            </a:r>
            <a:r>
              <a:rPr lang="en-US" dirty="0"/>
              <a:t>Utilization will continue increasing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E80D3-A688-338D-5146-1538D9987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Updates to Paid Family Leave Program [SB 590]</a:t>
            </a:r>
          </a:p>
        </p:txBody>
      </p:sp>
    </p:spTree>
    <p:extLst>
      <p:ext uri="{BB962C8B-B14F-4D97-AF65-F5344CB8AC3E}">
        <p14:creationId xmlns:p14="http://schemas.microsoft.com/office/powerpoint/2010/main" val="418840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99CB-C216-5C6A-4406-FE13E314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4AB4DE-871D-151C-391C-8B529A3D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73AE-40FF-F64B-3F87-2B504B1A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pPr marL="285750" lvl="1">
              <a:buFont typeface="Wingdings" panose="05000000000000000000" pitchFamily="2" charset="2"/>
              <a:buChar char="§"/>
            </a:pPr>
            <a:r>
              <a:rPr lang="en-US" sz="2600" dirty="0"/>
              <a:t>May result in discrimination 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sz="2600" dirty="0"/>
              <a:t>“Anti-bias testing” and “meaningful human involvement” are required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sz="2600" dirty="0"/>
              <a:t>Four-year retention period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sz="2600" dirty="0"/>
              <a:t>Executive Order No. 14365 (</a:t>
            </a:r>
            <a:r>
              <a:rPr lang="en-US" sz="2600" i="1" dirty="0"/>
              <a:t>Ensuring a National Policy Framework for Artificial Intelligence) </a:t>
            </a:r>
            <a:r>
              <a:rPr lang="en-US" sz="2600" dirty="0"/>
              <a:t>will drive challenges to the California regulations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sz="2600" b="1" dirty="0"/>
              <a:t>Lesson learned: </a:t>
            </a:r>
            <a:r>
              <a:rPr lang="en-US" sz="2600" dirty="0"/>
              <a:t>HR will never be truly “automated”</a:t>
            </a:r>
            <a:endParaRPr lang="en-US" sz="2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DF5B4-E121-C6A6-293C-91CB170F4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Use of “Automated Decision-Making Tools” [ 2 CCR § 11008]</a:t>
            </a:r>
          </a:p>
        </p:txBody>
      </p:sp>
    </p:spTree>
    <p:extLst>
      <p:ext uri="{BB962C8B-B14F-4D97-AF65-F5344CB8AC3E}">
        <p14:creationId xmlns:p14="http://schemas.microsoft.com/office/powerpoint/2010/main" val="35341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78D2-977E-3FA3-EB5F-64E5AC716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4DEA-EA1F-5894-C4E4-EFE2B914F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0" y="2862471"/>
            <a:ext cx="3041803" cy="2907802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4E9BC-2CB9-77EE-96ED-7E5E34A4FE47}"/>
              </a:ext>
            </a:extLst>
          </p:cNvPr>
          <p:cNvSpPr txBox="1"/>
          <p:nvPr/>
        </p:nvSpPr>
        <p:spPr>
          <a:xfrm>
            <a:off x="4129103" y="4648460"/>
            <a:ext cx="24612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Jennifer Shaw, Founder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4BBBC-6950-F653-FF4A-33FADF62C1F0}"/>
              </a:ext>
            </a:extLst>
          </p:cNvPr>
          <p:cNvSpPr txBox="1"/>
          <p:nvPr/>
        </p:nvSpPr>
        <p:spPr>
          <a:xfrm>
            <a:off x="7726930" y="4648460"/>
            <a:ext cx="27050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Joseph Beachboard, Founder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4F45F-4996-4B06-E878-255BB0D5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440" y="1855028"/>
            <a:ext cx="2855508" cy="2793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6799A-2011-BBD6-EE50-31DE048D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1" r="33409"/>
          <a:stretch>
            <a:fillRect/>
          </a:stretch>
        </p:blipFill>
        <p:spPr>
          <a:xfrm>
            <a:off x="3703983" y="1746109"/>
            <a:ext cx="2855508" cy="29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1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6167-5332-E7B7-A0FE-8F334E6ED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B60A84-75D7-D674-47A4-40372C6E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0C5A0-59B3-0D09-6FA4-05EB16F1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New CalWARN notice requirements</a:t>
            </a:r>
          </a:p>
          <a:p>
            <a:r>
              <a:rPr lang="en-US" dirty="0"/>
              <a:t>Must include:</a:t>
            </a:r>
          </a:p>
          <a:p>
            <a:pPr lvl="1"/>
            <a:r>
              <a:rPr lang="en-US" dirty="0"/>
              <a:t>Statement regarding coordination of reemployment services </a:t>
            </a:r>
          </a:p>
          <a:p>
            <a:pPr lvl="1"/>
            <a:r>
              <a:rPr lang="en-US" dirty="0"/>
              <a:t>Local Workforce Development Board’s phone + email</a:t>
            </a:r>
          </a:p>
          <a:p>
            <a:pPr lvl="1"/>
            <a:r>
              <a:rPr lang="en-US" dirty="0"/>
              <a:t>Description of Rapid Response services</a:t>
            </a:r>
          </a:p>
          <a:p>
            <a:pPr lvl="1"/>
            <a:r>
              <a:rPr lang="en-US" dirty="0"/>
              <a:t>Description of CalFresh program + helpline + website</a:t>
            </a:r>
          </a:p>
          <a:p>
            <a:pPr lvl="1"/>
            <a:r>
              <a:rPr lang="en-US" dirty="0"/>
              <a:t>Employer’s phone + email</a:t>
            </a:r>
          </a:p>
          <a:p>
            <a:r>
              <a:rPr lang="en-US" b="1" dirty="0"/>
              <a:t>Lesson learned: </a:t>
            </a:r>
            <a:r>
              <a:rPr lang="en-US" dirty="0"/>
              <a:t>The details matter!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E0D37-C330-007A-2635-2B138E174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CalWARN [SB 617]</a:t>
            </a:r>
          </a:p>
        </p:txBody>
      </p:sp>
    </p:spTree>
    <p:extLst>
      <p:ext uri="{BB962C8B-B14F-4D97-AF65-F5344CB8AC3E}">
        <p14:creationId xmlns:p14="http://schemas.microsoft.com/office/powerpoint/2010/main" val="19484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B8A6A-8AFF-BDFD-33EF-32BFD1C2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57F770-6EB8-5E3A-6BD9-F92ABDE7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BF9C-66CB-A328-5F87-4EBA937B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Due by 2/1/26</a:t>
            </a:r>
          </a:p>
          <a:p>
            <a:r>
              <a:rPr lang="en-US" dirty="0"/>
              <a:t>Provide to new employees and then annually </a:t>
            </a:r>
          </a:p>
          <a:p>
            <a:r>
              <a:rPr lang="en-US" dirty="0"/>
              <a:t>Can use Labor Commissioner’s template, but ours is better!</a:t>
            </a:r>
          </a:p>
          <a:p>
            <a:r>
              <a:rPr lang="en-US" dirty="0"/>
              <a:t>Notify your employees that they may designate an emergency contact if they are detained or arrested </a:t>
            </a:r>
          </a:p>
          <a:p>
            <a:r>
              <a:rPr lang="en-US" b="1" dirty="0"/>
              <a:t>Lesson learned: </a:t>
            </a:r>
            <a:r>
              <a:rPr lang="en-US" dirty="0"/>
              <a:t>California always finds a way!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9CFAA-9018-37A7-D160-4AEB41BA7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“Know Your Rights Act” Notice [SB 294]</a:t>
            </a:r>
          </a:p>
        </p:txBody>
      </p:sp>
    </p:spTree>
    <p:extLst>
      <p:ext uri="{BB962C8B-B14F-4D97-AF65-F5344CB8AC3E}">
        <p14:creationId xmlns:p14="http://schemas.microsoft.com/office/powerpoint/2010/main" val="32001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B93A-49A4-8A33-DAA1-0948C80C0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AA567F-192E-C459-54A0-E19D99CB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5E5B-5D9A-FE71-8D4E-20B9C05D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New poster available on DIR’s website </a:t>
            </a:r>
          </a:p>
          <a:p>
            <a:r>
              <a:rPr lang="en-US" dirty="0"/>
              <a:t>May be used for:</a:t>
            </a:r>
          </a:p>
          <a:p>
            <a:pPr lvl="1"/>
            <a:r>
              <a:rPr lang="en-US" dirty="0"/>
              <a:t>Employee’s own diagnosis, care, or treatment of an existing health condition</a:t>
            </a:r>
          </a:p>
          <a:p>
            <a:pPr lvl="1"/>
            <a:r>
              <a:rPr lang="en-US" dirty="0"/>
              <a:t>Preventive care</a:t>
            </a:r>
          </a:p>
          <a:p>
            <a:pPr lvl="1"/>
            <a:r>
              <a:rPr lang="en-US" dirty="0"/>
              <a:t>Family member’s diagnosis, care, treatment, or preventive care</a:t>
            </a:r>
          </a:p>
          <a:p>
            <a:pPr lvl="1"/>
            <a:r>
              <a:rPr lang="en-US" dirty="0"/>
              <a:t>Matters related to domestic violence, sexual assault, or stalking</a:t>
            </a:r>
          </a:p>
          <a:p>
            <a:pPr lvl="1"/>
            <a:r>
              <a:rPr lang="en-US" dirty="0"/>
              <a:t>Jury duty/court appearances </a:t>
            </a:r>
          </a:p>
          <a:p>
            <a:r>
              <a:rPr lang="en-US" b="1" dirty="0"/>
              <a:t>Lesson learned: </a:t>
            </a:r>
            <a:r>
              <a:rPr lang="en-US" dirty="0"/>
              <a:t>Paid sick leave isn’t just about being sick!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8A2DD-95A2-49EA-020C-66B3D43EE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Paid Sick Leave</a:t>
            </a:r>
          </a:p>
        </p:txBody>
      </p:sp>
    </p:spTree>
    <p:extLst>
      <p:ext uri="{BB962C8B-B14F-4D97-AF65-F5344CB8AC3E}">
        <p14:creationId xmlns:p14="http://schemas.microsoft.com/office/powerpoint/2010/main" val="42435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6DD78-8DB3-C252-0A24-B790244CB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8A6E-B823-B6E3-DEE9-055A51676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9" y="2605584"/>
            <a:ext cx="10582855" cy="1667380"/>
          </a:xfrm>
        </p:spPr>
        <p:txBody>
          <a:bodyPr/>
          <a:lstStyle/>
          <a:p>
            <a:r>
              <a:rPr lang="en-US" dirty="0"/>
              <a:t>California Court Decisions and Trends</a:t>
            </a:r>
          </a:p>
        </p:txBody>
      </p:sp>
    </p:spTree>
    <p:extLst>
      <p:ext uri="{BB962C8B-B14F-4D97-AF65-F5344CB8AC3E}">
        <p14:creationId xmlns:p14="http://schemas.microsoft.com/office/powerpoint/2010/main" val="380056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06E4-E6A4-2A55-0FD2-DCB5D975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35EC09-6D62-4AFF-F5FB-E692D70F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4B8A-D4FD-1A51-D076-2520A723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Most frequently filed cases in California = biggest employers’ risk</a:t>
            </a:r>
          </a:p>
          <a:p>
            <a:r>
              <a:rPr lang="en-US" dirty="0"/>
              <a:t>Common employer mistakes</a:t>
            </a:r>
          </a:p>
          <a:p>
            <a:pPr lvl="1"/>
            <a:r>
              <a:rPr lang="en-US" dirty="0"/>
              <a:t>Meal/rest breaks</a:t>
            </a:r>
          </a:p>
          <a:p>
            <a:pPr lvl="1"/>
            <a:r>
              <a:rPr lang="en-US" dirty="0"/>
              <a:t>Overtime</a:t>
            </a:r>
          </a:p>
          <a:p>
            <a:pPr lvl="1"/>
            <a:r>
              <a:rPr lang="en-US" dirty="0"/>
              <a:t>Off-the-clock</a:t>
            </a:r>
          </a:p>
          <a:p>
            <a:pPr lvl="1"/>
            <a:r>
              <a:rPr lang="en-US" dirty="0"/>
              <a:t>Exempt/non-exempt misclassification</a:t>
            </a:r>
          </a:p>
          <a:p>
            <a:r>
              <a:rPr lang="en-US" dirty="0"/>
              <a:t>PAGA filings surging, even with arbitration agreements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6EEFC-694A-1579-3C68-D853CD234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Explosion in Wage-Hour Cases</a:t>
            </a:r>
          </a:p>
        </p:txBody>
      </p:sp>
    </p:spTree>
    <p:extLst>
      <p:ext uri="{BB962C8B-B14F-4D97-AF65-F5344CB8AC3E}">
        <p14:creationId xmlns:p14="http://schemas.microsoft.com/office/powerpoint/2010/main" val="18256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4504-CC03-345C-37D2-0296D41A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C3883E-F301-6BAC-3954-CBD56DCE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8BA9-CD05-56F3-B762-7C05C421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Pros</a:t>
            </a:r>
          </a:p>
          <a:p>
            <a:pPr lvl="1">
              <a:spcAft>
                <a:spcPts val="0"/>
              </a:spcAft>
            </a:pPr>
            <a:r>
              <a:rPr lang="en-US" dirty="0"/>
              <a:t>Faster resolution than court</a:t>
            </a:r>
          </a:p>
          <a:p>
            <a:pPr lvl="1">
              <a:spcAft>
                <a:spcPts val="0"/>
              </a:spcAft>
            </a:pPr>
            <a:r>
              <a:rPr lang="en-US" dirty="0"/>
              <a:t>More predictable outcomes (no jury)</a:t>
            </a:r>
          </a:p>
          <a:p>
            <a:pPr lvl="1">
              <a:spcAft>
                <a:spcPts val="0"/>
              </a:spcAft>
            </a:pPr>
            <a:r>
              <a:rPr lang="en-US" dirty="0"/>
              <a:t>Confidential process</a:t>
            </a:r>
          </a:p>
          <a:p>
            <a:pPr lvl="1">
              <a:spcAft>
                <a:spcPts val="0"/>
              </a:spcAft>
            </a:pPr>
            <a:r>
              <a:rPr lang="en-US" dirty="0"/>
              <a:t>Streamlined discovery and procedure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F82D1-1EEB-BFB3-CBB0-A5F8B4104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Arbitration Agreement Trends</a:t>
            </a:r>
          </a:p>
        </p:txBody>
      </p:sp>
    </p:spTree>
    <p:extLst>
      <p:ext uri="{BB962C8B-B14F-4D97-AF65-F5344CB8AC3E}">
        <p14:creationId xmlns:p14="http://schemas.microsoft.com/office/powerpoint/2010/main" val="1726984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7FE29-C5D4-4C68-BC27-599F3476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348601-D13B-9F7B-ECE3-AA17F606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397E-353D-A130-8341-DF559144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Cons</a:t>
            </a:r>
          </a:p>
          <a:p>
            <a:pPr lvl="1"/>
            <a:r>
              <a:rPr lang="en-US" dirty="0"/>
              <a:t>Strict enforceability and fairness rules </a:t>
            </a:r>
          </a:p>
          <a:p>
            <a:pPr lvl="1"/>
            <a:r>
              <a:rPr lang="en-US" dirty="0"/>
              <a:t>PAGA claims largely stay in court</a:t>
            </a:r>
          </a:p>
          <a:p>
            <a:pPr lvl="1"/>
            <a:r>
              <a:rPr lang="en-US" dirty="0"/>
              <a:t>Employer pays, limited appeal rights, and may generate more claims</a:t>
            </a:r>
          </a:p>
          <a:p>
            <a:pPr lvl="1"/>
            <a:r>
              <a:rPr lang="en-US" dirty="0"/>
              <a:t>May negatively affect employee morale and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75E8C-D707-AC52-8C8C-5985975C7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Arbitration Agreement Trends (cont.)</a:t>
            </a:r>
          </a:p>
        </p:txBody>
      </p:sp>
    </p:spTree>
    <p:extLst>
      <p:ext uri="{BB962C8B-B14F-4D97-AF65-F5344CB8AC3E}">
        <p14:creationId xmlns:p14="http://schemas.microsoft.com/office/powerpoint/2010/main" val="171683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4C92-89EE-1E67-314F-44D9061F2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111E89-075B-B227-BE4C-5F958D61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1D9B-90E1-B9DC-ED25-55953AA0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Arbitration agreement signed by dealership employee may be unenforceable because of tiny font, dense formatting, and poor layout</a:t>
            </a:r>
          </a:p>
          <a:p>
            <a:r>
              <a:rPr lang="en-US" dirty="0"/>
              <a:t>Arbitration agreements must be clear, legible, and understandable to employees—a lack of readability undermines “mutual assent”</a:t>
            </a:r>
          </a:p>
          <a:p>
            <a:r>
              <a:rPr lang="en-US" dirty="0"/>
              <a:t>Employers bear the burden of presenting agreements in a usable, employee-friendly format</a:t>
            </a:r>
          </a:p>
          <a:p>
            <a:r>
              <a:rPr lang="en-US" b="1" dirty="0"/>
              <a:t>Lesson learned: </a:t>
            </a:r>
            <a:r>
              <a:rPr lang="en-US" dirty="0"/>
              <a:t>Employees must be able to read what they sign!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D8ED7-BB74-4FC6-3B0F-1039544DD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Arbitration Agreements [Fuentes v. Empire Nissan, CA Sup. Ct.]</a:t>
            </a:r>
          </a:p>
        </p:txBody>
      </p:sp>
    </p:spTree>
    <p:extLst>
      <p:ext uri="{BB962C8B-B14F-4D97-AF65-F5344CB8AC3E}">
        <p14:creationId xmlns:p14="http://schemas.microsoft.com/office/powerpoint/2010/main" val="7408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B821-A725-012E-1915-EAFF13DD9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BD1765-0DCB-FBF5-3A1C-1C3C0F2F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AC77-D391-AF2C-C354-B37C763D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401026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A female LAFD captain alleged years of sexually explicit comments and degrading treatment by male colleagues and supervisors, with inadequate response after she complained</a:t>
            </a:r>
          </a:p>
          <a:p>
            <a:r>
              <a:rPr lang="en-US" dirty="0"/>
              <a:t>Court upheld a $4M verdict for sexual harassment and retaliation due to LAFD’s failure to take appropriate action after receiving the complaint</a:t>
            </a:r>
          </a:p>
          <a:p>
            <a:r>
              <a:rPr lang="en-US" b="1" dirty="0"/>
              <a:t>Lesson learned: </a:t>
            </a:r>
            <a:r>
              <a:rPr lang="en-US" dirty="0"/>
              <a:t>The duties to investigate/remediate misconduct are mandatory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8765D-0AD6-99F8-71E1-23A952D8C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67074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Failure to Take Action [Carranza v. City of Los Angeles, CA Ct. App]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5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0B00-D02E-588C-BBE8-8A8590CB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14EF22-110C-0DB2-F22A-FA468DE4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295BE-87A3-82BE-A0E4-9C50DA45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645962"/>
            <a:ext cx="11137059" cy="3509913"/>
          </a:xfrm>
        </p:spPr>
        <p:txBody>
          <a:bodyPr>
            <a:noAutofit/>
          </a:bodyPr>
          <a:lstStyle/>
          <a:p>
            <a:r>
              <a:rPr lang="en-US" dirty="0"/>
              <a:t>Off-duty, off-site harassment by a coworker is not automatically covered by FEHA—the key question is whether the conduct is work-related</a:t>
            </a:r>
          </a:p>
          <a:p>
            <a:r>
              <a:rPr lang="en-US" dirty="0"/>
              <a:t>Purely personal misconduct outside work (such as explicit texts and visits to an employee’s home) did not trigger employer liability</a:t>
            </a:r>
          </a:p>
          <a:p>
            <a:r>
              <a:rPr lang="en-US" dirty="0"/>
              <a:t>An employer’s response can independently create liability; mocking a complaint and refusing to act may itself create a hostile work environment</a:t>
            </a:r>
          </a:p>
          <a:p>
            <a:r>
              <a:rPr lang="en-US" b="1" dirty="0"/>
              <a:t>Lesson learned</a:t>
            </a:r>
            <a:r>
              <a:rPr lang="en-US" dirty="0"/>
              <a:t>:  You may escape liability for the conduct—but not for ignoring it, dismissing it, or making the complainant the punchline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AC7BC-5004-16CC-D2FD-55956EA72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5"/>
            <a:ext cx="11398335" cy="831197"/>
          </a:xfrm>
        </p:spPr>
        <p:txBody>
          <a:bodyPr wrap="square">
            <a:noAutofit/>
          </a:bodyPr>
          <a:lstStyle/>
          <a:p>
            <a:r>
              <a:rPr lang="en-US" dirty="0"/>
              <a:t>Mishandling Internal Complaints [Kruitbosch v. Bakersfield Recovery Services, CA Ct. App.] </a:t>
            </a:r>
          </a:p>
        </p:txBody>
      </p:sp>
    </p:spTree>
    <p:extLst>
      <p:ext uri="{BB962C8B-B14F-4D97-AF65-F5344CB8AC3E}">
        <p14:creationId xmlns:p14="http://schemas.microsoft.com/office/powerpoint/2010/main" val="32191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3E8CD-8162-6246-9873-0BAE572A0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9CDD-643E-7C98-0852-65D41F7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1355-D1C8-651C-917B-3CBEB79F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307769"/>
            <a:ext cx="11114314" cy="3238500"/>
          </a:xfrm>
        </p:spPr>
        <p:txBody>
          <a:bodyPr/>
          <a:lstStyle/>
          <a:p>
            <a:r>
              <a:rPr lang="en-US" dirty="0"/>
              <a:t>Us!</a:t>
            </a:r>
          </a:p>
          <a:p>
            <a:r>
              <a:rPr lang="en-US" dirty="0"/>
              <a:t>New California-focused non-traditional law firm built for HR</a:t>
            </a:r>
          </a:p>
          <a:p>
            <a:r>
              <a:rPr lang="en-US" dirty="0"/>
              <a:t>24-7-365 guidance on real workplace issues</a:t>
            </a:r>
          </a:p>
          <a:p>
            <a:r>
              <a:rPr lang="en-US" dirty="0"/>
              <a:t>No hourly rates or retainers</a:t>
            </a:r>
          </a:p>
          <a:p>
            <a:r>
              <a:rPr lang="en-US" dirty="0"/>
              <a:t>Cost effective, monthly flat rates every employer can afford—starting at $100 per month!</a:t>
            </a:r>
          </a:p>
          <a:p>
            <a:r>
              <a:rPr lang="en-US" dirty="0"/>
              <a:t>Stay tuned for more information at the end of the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6E616-A095-208B-7C24-6EC479FFB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32174"/>
            <a:ext cx="11114314" cy="430887"/>
          </a:xfrm>
        </p:spPr>
        <p:txBody>
          <a:bodyPr/>
          <a:lstStyle/>
          <a:p>
            <a:r>
              <a:rPr lang="en-US" dirty="0"/>
              <a:t>What is EmployersLawyer?</a:t>
            </a:r>
          </a:p>
        </p:txBody>
      </p:sp>
    </p:spTree>
    <p:extLst>
      <p:ext uri="{BB962C8B-B14F-4D97-AF65-F5344CB8AC3E}">
        <p14:creationId xmlns:p14="http://schemas.microsoft.com/office/powerpoint/2010/main" val="25055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FFC1-0334-26B1-675E-DBDCAB4AF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72ADDF-1288-F875-FB52-FFF20329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DD48-EC63-A9A8-9B74-043D39AA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Employee terminated after failing a polygraph relating to theft </a:t>
            </a:r>
          </a:p>
          <a:p>
            <a:r>
              <a:rPr lang="en-US" dirty="0"/>
              <a:t>The court allowed the employee to claim wrongful termination because Labor Code section 432.2 prohibits polygraph testing</a:t>
            </a:r>
          </a:p>
          <a:p>
            <a:r>
              <a:rPr lang="en-US" b="1" dirty="0"/>
              <a:t>Lesson learned:</a:t>
            </a:r>
            <a:r>
              <a:rPr lang="en-US" dirty="0"/>
              <a:t> Act on reasonable judgment rather than trying to “prove” misconduct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BC519-C64F-543C-97EA-ADB78B8AC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Beware of Polygraph Testing [McDoniel v. Kavry Management, LLC]</a:t>
            </a:r>
          </a:p>
        </p:txBody>
      </p:sp>
    </p:spTree>
    <p:extLst>
      <p:ext uri="{BB962C8B-B14F-4D97-AF65-F5344CB8AC3E}">
        <p14:creationId xmlns:p14="http://schemas.microsoft.com/office/powerpoint/2010/main" val="18511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5B04D-C73A-5CAB-66AB-C1A7E9B25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EF59E15-B6B6-CF13-6F12-AE23C478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D0D0-309C-7F8A-446C-E32B315B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Employee claimed she was pushed out after decades of strong performance due to age bias, criticized and sidelined in favor of younger employees, and then terminated after complaining</a:t>
            </a:r>
          </a:p>
          <a:p>
            <a:r>
              <a:rPr lang="en-US" dirty="0"/>
              <a:t>Liberty claimed she violated company policy with an important client </a:t>
            </a:r>
          </a:p>
          <a:p>
            <a:r>
              <a:rPr lang="en-US" dirty="0"/>
              <a:t>The court upheld $103M verdict based in part on the statistics presented regarding the declining numbers of “older” workers</a:t>
            </a:r>
          </a:p>
          <a:p>
            <a:r>
              <a:rPr lang="en-US" b="1" dirty="0"/>
              <a:t>Lessons learned:</a:t>
            </a:r>
            <a:r>
              <a:rPr lang="en-US" dirty="0"/>
              <a:t> Disparate impact + bad stats = massive exposure, even without a “smoking gun”; don’t overlook workforce demographics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B9E0-EFEC-6EE0-675D-08A29CB23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Slagel v. Liberty Mutual Insurance Co. [L.A. County Jury Verdict]</a:t>
            </a:r>
          </a:p>
        </p:txBody>
      </p:sp>
    </p:spTree>
    <p:extLst>
      <p:ext uri="{BB962C8B-B14F-4D97-AF65-F5344CB8AC3E}">
        <p14:creationId xmlns:p14="http://schemas.microsoft.com/office/powerpoint/2010/main" val="37370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E94AE-A606-DF97-D335-1BCFB7E0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6D67-2ABB-F568-A537-AEBC05C7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9" y="2605584"/>
            <a:ext cx="10582855" cy="1667380"/>
          </a:xfrm>
        </p:spPr>
        <p:txBody>
          <a:bodyPr/>
          <a:lstStyle/>
          <a:p>
            <a:r>
              <a:rPr lang="en-US" dirty="0"/>
              <a:t>And, in Honor of St. Valentine’s Day…</a:t>
            </a:r>
          </a:p>
        </p:txBody>
      </p:sp>
    </p:spTree>
    <p:extLst>
      <p:ext uri="{BB962C8B-B14F-4D97-AF65-F5344CB8AC3E}">
        <p14:creationId xmlns:p14="http://schemas.microsoft.com/office/powerpoint/2010/main" val="1452826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F839F-77BE-296B-C116-484807E8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5A98E1-25EE-8088-5592-CD18E3FB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4B7A-BB82-12C9-E1A4-0A59FC96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134554"/>
            <a:ext cx="11137059" cy="4347885"/>
          </a:xfrm>
        </p:spPr>
        <p:txBody>
          <a:bodyPr>
            <a:noAutofit/>
          </a:bodyPr>
          <a:lstStyle/>
          <a:p>
            <a:r>
              <a:rPr lang="en-US" dirty="0"/>
              <a:t>In the news</a:t>
            </a:r>
          </a:p>
          <a:p>
            <a:pPr lvl="1"/>
            <a:r>
              <a:rPr lang="en-US" dirty="0"/>
              <a:t>The Coldplay incident</a:t>
            </a:r>
          </a:p>
          <a:p>
            <a:pPr lvl="1"/>
            <a:r>
              <a:rPr lang="en-US" dirty="0"/>
              <a:t>Former U.S. Senator Krysten Sinema</a:t>
            </a:r>
          </a:p>
          <a:p>
            <a:pPr lvl="1"/>
            <a:r>
              <a:rPr lang="en-US" dirty="0"/>
              <a:t>Secretary of Labor Lori Chavez-DeRemer (oh, the irony!)</a:t>
            </a:r>
          </a:p>
          <a:p>
            <a:r>
              <a:rPr lang="en-US" b="1" dirty="0"/>
              <a:t>Lessons learned:</a:t>
            </a:r>
          </a:p>
          <a:p>
            <a:pPr lvl="1"/>
            <a:r>
              <a:rPr lang="en-US" dirty="0"/>
              <a:t>Consider prohibiting relationships between management and subordinates or requiring mandatory disclosure</a:t>
            </a:r>
          </a:p>
          <a:p>
            <a:pPr lvl="1"/>
            <a:r>
              <a:rPr lang="en-US" dirty="0"/>
              <a:t>If you require mandatory disclosure, then “love contracts” may be an important tool to reduce potential liability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F3BFE-F2B2-9213-D247-C412F9EDF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Love at Work </a:t>
            </a:r>
          </a:p>
        </p:txBody>
      </p:sp>
    </p:spTree>
    <p:extLst>
      <p:ext uri="{BB962C8B-B14F-4D97-AF65-F5344CB8AC3E}">
        <p14:creationId xmlns:p14="http://schemas.microsoft.com/office/powerpoint/2010/main" val="12376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ADBF3-2AC4-3E97-57B0-0D5483450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7411-693D-43C5-F174-47245317D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9" y="2605584"/>
            <a:ext cx="10582855" cy="1667380"/>
          </a:xfrm>
        </p:spPr>
        <p:txBody>
          <a:bodyPr/>
          <a:lstStyle/>
          <a:p>
            <a:r>
              <a:rPr lang="en-US" dirty="0"/>
              <a:t>A Little More About EmployersLawyer</a:t>
            </a:r>
          </a:p>
        </p:txBody>
      </p:sp>
    </p:spTree>
    <p:extLst>
      <p:ext uri="{BB962C8B-B14F-4D97-AF65-F5344CB8AC3E}">
        <p14:creationId xmlns:p14="http://schemas.microsoft.com/office/powerpoint/2010/main" val="1654942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4A3B-EA9B-8BC8-1CAF-B14BBD2A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F1F76F-0DE0-2E51-279B-83D71529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7D44-8165-D1E6-A7C0-03C8237C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California employment law is complex</a:t>
            </a:r>
          </a:p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All employers need accessible and affordable resources, especially small and mid-size organizations </a:t>
            </a:r>
          </a:p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To harness technology </a:t>
            </a:r>
            <a:r>
              <a:rPr lang="en-US" dirty="0"/>
              <a:t>to make better workplace decisions</a:t>
            </a:r>
            <a:endParaRPr lang="en-US" dirty="0">
              <a:highlight>
                <a:srgbClr val="FFFF00"/>
              </a:highlight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To provide a smarter way to stay ahead and out of court</a:t>
            </a:r>
          </a:p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We care about California!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6A859-73A7-5065-D701-45F060D90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Why Did We Create EmployersLawyer?</a:t>
            </a:r>
          </a:p>
        </p:txBody>
      </p:sp>
    </p:spTree>
    <p:extLst>
      <p:ext uri="{BB962C8B-B14F-4D97-AF65-F5344CB8AC3E}">
        <p14:creationId xmlns:p14="http://schemas.microsoft.com/office/powerpoint/2010/main" val="1240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431F5-A01C-8964-C0EE-52609186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F7FF39-9CDC-080D-16F8-1A8F8018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0AB1-FDDF-5D76-8987-B48177E61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Built by California employment lawyers who actually defend and advise employers</a:t>
            </a:r>
          </a:p>
          <a:p>
            <a:r>
              <a:rPr lang="en-US" dirty="0"/>
              <a:t>Focused on the judgment calls that get HR in trouble </a:t>
            </a:r>
          </a:p>
          <a:p>
            <a:r>
              <a:rPr lang="en-US" dirty="0"/>
              <a:t>Designed to catch issues early, when fixing them is still possible</a:t>
            </a:r>
          </a:p>
          <a:p>
            <a:r>
              <a:rPr lang="en-US" dirty="0"/>
              <a:t>We provide resources to reduce your potential damages when mistakes occur and problems arise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819E4-D5AE-2174-317B-2271BC24B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Why EmployersLawyer Works</a:t>
            </a:r>
          </a:p>
        </p:txBody>
      </p:sp>
    </p:spTree>
    <p:extLst>
      <p:ext uri="{BB962C8B-B14F-4D97-AF65-F5344CB8AC3E}">
        <p14:creationId xmlns:p14="http://schemas.microsoft.com/office/powerpoint/2010/main" val="2728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A1434-4B4B-EEDF-6DE3-31A69B72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9D09C11-2EDF-269A-CFAB-BE92AB14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D91E-E1C5-CC8D-9C76-D7ED2E4D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4097741"/>
          </a:xfrm>
        </p:spPr>
        <p:txBody>
          <a:bodyPr>
            <a:noAutofit/>
          </a:bodyPr>
          <a:lstStyle/>
          <a:p>
            <a:r>
              <a:rPr lang="en-US" dirty="0"/>
              <a:t>Three membership plans: Core, Premium, and Signature; designed for your needs, and at a price everyone can afford!</a:t>
            </a:r>
          </a:p>
          <a:p>
            <a:r>
              <a:rPr lang="en-US" dirty="0"/>
              <a:t>Virtual legal assistant—ELLA</a:t>
            </a:r>
          </a:p>
          <a:p>
            <a:r>
              <a:rPr lang="en-US" dirty="0"/>
              <a:t>“Live” monthly compliance webinar </a:t>
            </a:r>
          </a:p>
          <a:p>
            <a:r>
              <a:rPr lang="en-US" dirty="0"/>
              <a:t>Semi-weekly “live” Office Hours</a:t>
            </a:r>
          </a:p>
          <a:p>
            <a:r>
              <a:rPr lang="en-US" dirty="0"/>
              <a:t>An energized community of HR professionals</a:t>
            </a:r>
          </a:p>
          <a:p>
            <a:r>
              <a:rPr lang="en-US" dirty="0"/>
              <a:t>Greater access to us, depending on the membership level you choose</a:t>
            </a:r>
          </a:p>
          <a:p>
            <a:r>
              <a:rPr lang="en-US" dirty="0"/>
              <a:t>And much more!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FEA83-E49D-6A1E-037C-491AA9498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The Scoop…</a:t>
            </a:r>
          </a:p>
        </p:txBody>
      </p:sp>
    </p:spTree>
    <p:extLst>
      <p:ext uri="{BB962C8B-B14F-4D97-AF65-F5344CB8AC3E}">
        <p14:creationId xmlns:p14="http://schemas.microsoft.com/office/powerpoint/2010/main" val="26439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C6C19-7493-3AE3-A4A5-FD1B0AE7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41137D-5877-17C9-4CB1-0F5FEFAB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96E1-56ED-7816-8A8E-44D4D28C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7600"/>
            <a:ext cx="11137059" cy="4094839"/>
          </a:xfrm>
        </p:spPr>
        <p:txBody>
          <a:bodyPr>
            <a:noAutofit/>
          </a:bodyPr>
          <a:lstStyle/>
          <a:p>
            <a:r>
              <a:rPr lang="en-US" dirty="0"/>
              <a:t>Join today at </a:t>
            </a:r>
            <a:r>
              <a:rPr lang="en-US" dirty="0">
                <a:hlinkClick r:id="rId3"/>
              </a:rPr>
              <a:t>www.employerslawyer.com</a:t>
            </a:r>
            <a:r>
              <a:rPr lang="en-US" dirty="0"/>
              <a:t> and don’t pay anything until March 1 (you can cancel anytime)</a:t>
            </a:r>
          </a:p>
          <a:p>
            <a:r>
              <a:rPr lang="en-US" dirty="0"/>
              <a:t>Email questions to </a:t>
            </a:r>
            <a:r>
              <a:rPr lang="en-US" dirty="0">
                <a:hlinkClick r:id="rId4"/>
              </a:rPr>
              <a:t>info@employerslawyer.com</a:t>
            </a:r>
            <a:r>
              <a:rPr lang="en-US" dirty="0"/>
              <a:t> (Jen or Joe will respond)</a:t>
            </a:r>
          </a:p>
          <a:p>
            <a:r>
              <a:rPr lang="en-US" dirty="0"/>
              <a:t>We always want your feedback!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3C7CF-1827-2DEA-3EF2-F33C1A305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Join Us! </a:t>
            </a:r>
          </a:p>
        </p:txBody>
      </p:sp>
    </p:spTree>
    <p:extLst>
      <p:ext uri="{BB962C8B-B14F-4D97-AF65-F5344CB8AC3E}">
        <p14:creationId xmlns:p14="http://schemas.microsoft.com/office/powerpoint/2010/main" val="20420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BF92-D577-4202-9959-5EFF39D4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787BE-5621-D1FA-B37D-F0CACBBC72DB}"/>
              </a:ext>
            </a:extLst>
          </p:cNvPr>
          <p:cNvSpPr txBox="1"/>
          <p:nvPr/>
        </p:nvSpPr>
        <p:spPr>
          <a:xfrm>
            <a:off x="0" y="577972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800" b="1" i="0" strike="noStrike" kern="1200" baseline="0" dirty="0">
                <a:solidFill>
                  <a:srgbClr val="FFFFFF"/>
                </a:solidFill>
                <a:latin typeface="Aptos" panose="020B0004020202020204" pitchFamily="34" charset="0"/>
              </a:rPr>
              <a:t>www.employerslawyer.com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F3AF1-8ABB-39C1-A30C-007C5315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9" y="3436581"/>
            <a:ext cx="11095474" cy="83638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844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C77F5-B4EC-424E-1AB5-F7313D74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AA70-22CD-3FAA-00E8-780B324B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9E7A-A878-2360-F37E-B3C7A03D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307769"/>
            <a:ext cx="11114314" cy="3238500"/>
          </a:xfrm>
        </p:spPr>
        <p:txBody>
          <a:bodyPr/>
          <a:lstStyle/>
          <a:p>
            <a:r>
              <a:rPr lang="en-US" dirty="0"/>
              <a:t>Please do not consider this session to be legal advice; it is not attorney-client privileged (even if we are your attorneys!), but you are receiving extremely valuable information </a:t>
            </a:r>
          </a:p>
          <a:p>
            <a:r>
              <a:rPr lang="en-US" dirty="0"/>
              <a:t>We can’t cover every possible development, so we are focusing on the ones that impact California employers the most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FD538-F171-E7B6-7BBF-4F9F90790B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32174"/>
            <a:ext cx="11114314" cy="861774"/>
          </a:xfrm>
        </p:spPr>
        <p:txBody>
          <a:bodyPr/>
          <a:lstStyle/>
          <a:p>
            <a:r>
              <a:rPr lang="en-US" i="1" dirty="0"/>
              <a:t>The Usual Disclaimers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7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1C37-1A7D-B2D5-B5F1-D7FA00146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00" y="2605584"/>
            <a:ext cx="10361182" cy="836383"/>
          </a:xfrm>
        </p:spPr>
        <p:txBody>
          <a:bodyPr/>
          <a:lstStyle/>
          <a:p>
            <a:r>
              <a:rPr lang="en-US" dirty="0"/>
              <a:t>Federal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301660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8DB11-2D87-CDEB-E95B-BD51A5A44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74EC3-E6C1-C924-CFD2-CA67E513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ED7A-339E-3636-4A6F-67FDEE49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624213"/>
          </a:xfrm>
        </p:spPr>
        <p:txBody>
          <a:bodyPr>
            <a:noAutofit/>
          </a:bodyPr>
          <a:lstStyle/>
          <a:p>
            <a:r>
              <a:rPr lang="en-US" dirty="0"/>
              <a:t>DOL</a:t>
            </a:r>
          </a:p>
          <a:p>
            <a:r>
              <a:rPr lang="en-US" dirty="0"/>
              <a:t>ICE</a:t>
            </a:r>
          </a:p>
          <a:p>
            <a:r>
              <a:rPr lang="en-US" dirty="0"/>
              <a:t>OFCCP</a:t>
            </a:r>
          </a:p>
          <a:p>
            <a:r>
              <a:rPr lang="en-US" dirty="0"/>
              <a:t>OSHA</a:t>
            </a:r>
          </a:p>
          <a:p>
            <a:r>
              <a:rPr lang="en-US" dirty="0"/>
              <a:t>NLRB</a:t>
            </a:r>
          </a:p>
          <a:p>
            <a:r>
              <a:rPr lang="en-US" dirty="0"/>
              <a:t>EEOC</a:t>
            </a:r>
          </a:p>
          <a:p>
            <a:r>
              <a:rPr lang="en-US" dirty="0"/>
              <a:t>More coming in March’s “California Compliance Monthly” webinar!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88FB6-1ACA-7EB5-C909-019931C1E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i="1" dirty="0"/>
              <a:t>A Potpourri …</a:t>
            </a:r>
          </a:p>
        </p:txBody>
      </p:sp>
    </p:spTree>
    <p:extLst>
      <p:ext uri="{BB962C8B-B14F-4D97-AF65-F5344CB8AC3E}">
        <p14:creationId xmlns:p14="http://schemas.microsoft.com/office/powerpoint/2010/main" val="19214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A2CC-3AC8-2E59-CF77-30D7E4C39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19A8E2-3E03-C4E5-FAE7-F82ED4B4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EC46-2A9D-3D91-1811-A3B7D986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A heterosexual white woman alleged she was passed over for a promotion and later removed from her position, both of which were filled by gay employees; she sued under Title VII, claiming the decisions were based on her sexual orientation</a:t>
            </a:r>
          </a:p>
          <a:p>
            <a:r>
              <a:rPr lang="en-US" dirty="0"/>
              <a:t>So-called “reverse discrimination” case</a:t>
            </a:r>
          </a:p>
          <a:p>
            <a:r>
              <a:rPr lang="en-US" dirty="0"/>
              <a:t>The Sixth Circuit Court of Appeals applied a heightened “background circumstances” test</a:t>
            </a:r>
          </a:p>
          <a:p>
            <a:r>
              <a:rPr lang="en-US" dirty="0"/>
              <a:t>The U.S. Supreme Court reversed, confirming that Title VII applies equally, with no heightened proof standard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DDC9-A29E-B9AB-E860-F3973FFB4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U.S. Supreme Court [Ames v. Ohio Department of Youth Services]</a:t>
            </a:r>
          </a:p>
        </p:txBody>
      </p:sp>
    </p:spTree>
    <p:extLst>
      <p:ext uri="{BB962C8B-B14F-4D97-AF65-F5344CB8AC3E}">
        <p14:creationId xmlns:p14="http://schemas.microsoft.com/office/powerpoint/2010/main" val="36235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2423-8651-E080-40A3-5FD2C35D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5DA0FB2-8B97-4086-7DCD-D6CCE120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E055-D9E4-B066-BDC5-1D8C0126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Circuit reinstated sex bias case filed by male General Motors employee</a:t>
            </a:r>
          </a:p>
          <a:p>
            <a:r>
              <a:rPr lang="en-US" dirty="0"/>
              <a:t>EEOC investigating the impact of Nike’s diversity efforts on white employees</a:t>
            </a:r>
          </a:p>
          <a:p>
            <a:r>
              <a:rPr lang="en-US" b="1" dirty="0"/>
              <a:t>Lesson learned: </a:t>
            </a:r>
            <a:r>
              <a:rPr lang="en-US" dirty="0"/>
              <a:t>Adopt a new risk analysis!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0F4F8-32C5-5895-0C16-1135404A5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Post-Ames Developments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9D19E-9515-0931-3AB3-607703C9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F44862-4ABD-E078-AD0F-C154EF69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Confidential California Employer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11C1-624B-1F81-9BD1-3EC18EFF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84698"/>
            <a:ext cx="11137059" cy="3852699"/>
          </a:xfrm>
        </p:spPr>
        <p:txBody>
          <a:bodyPr>
            <a:noAutofit/>
          </a:bodyPr>
          <a:lstStyle/>
          <a:p>
            <a:r>
              <a:rPr lang="en-US" dirty="0"/>
              <a:t>Qualified tips </a:t>
            </a:r>
          </a:p>
          <a:p>
            <a:r>
              <a:rPr lang="en-US" dirty="0"/>
              <a:t>Weekly overtime</a:t>
            </a:r>
          </a:p>
          <a:p>
            <a:r>
              <a:rPr lang="en-US" dirty="0"/>
              <a:t>Only in effect 2025-2028</a:t>
            </a:r>
          </a:p>
          <a:p>
            <a:r>
              <a:rPr lang="en-US" dirty="0"/>
              <a:t>No penalties for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AB4C0-B079-7887-75CE-9BD108B97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86" y="1650746"/>
            <a:ext cx="11398335" cy="483808"/>
          </a:xfrm>
        </p:spPr>
        <p:txBody>
          <a:bodyPr wrap="square">
            <a:normAutofit/>
          </a:bodyPr>
          <a:lstStyle/>
          <a:p>
            <a:r>
              <a:rPr lang="en-US" dirty="0"/>
              <a:t>Federal Tax Exemptions</a:t>
            </a:r>
          </a:p>
        </p:txBody>
      </p:sp>
    </p:spTree>
    <p:extLst>
      <p:ext uri="{BB962C8B-B14F-4D97-AF65-F5344CB8AC3E}">
        <p14:creationId xmlns:p14="http://schemas.microsoft.com/office/powerpoint/2010/main" val="250149122"/>
      </p:ext>
    </p:extLst>
  </p:cSld>
  <p:clrMapOvr>
    <a:masterClrMapping/>
  </p:clrMapOvr>
</p:sld>
</file>

<file path=ppt/theme/theme1.xml><?xml version="1.0" encoding="utf-8"?>
<a:theme xmlns:a="http://schemas.openxmlformats.org/drawingml/2006/main" name="Employers Lawyer 2025">
  <a:themeElements>
    <a:clrScheme name="EmployersLawyer Palette">
      <a:dk1>
        <a:srgbClr val="000000"/>
      </a:dk1>
      <a:lt1>
        <a:srgbClr val="FFFFFF"/>
      </a:lt1>
      <a:dk2>
        <a:srgbClr val="70062C"/>
      </a:dk2>
      <a:lt2>
        <a:srgbClr val="D2C3B9"/>
      </a:lt2>
      <a:accent1>
        <a:srgbClr val="8E694F"/>
      </a:accent1>
      <a:accent2>
        <a:srgbClr val="991A36"/>
      </a:accent2>
      <a:accent3>
        <a:srgbClr val="8D3856"/>
      </a:accent3>
      <a:accent4>
        <a:srgbClr val="BBA695"/>
      </a:accent4>
      <a:accent5>
        <a:srgbClr val="C9C9C9"/>
      </a:accent5>
      <a:accent6>
        <a:srgbClr val="CBE7FF"/>
      </a:accent6>
      <a:hlink>
        <a:srgbClr val="0432F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1934</Words>
  <Application>Microsoft Office PowerPoint</Application>
  <PresentationFormat>Widescreen</PresentationFormat>
  <Paragraphs>268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Arial</vt:lpstr>
      <vt:lpstr>Tahoma</vt:lpstr>
      <vt:lpstr>Wingdings</vt:lpstr>
      <vt:lpstr>Employers Lawyer 2025</vt:lpstr>
      <vt:lpstr>Confidential California Employer Update </vt:lpstr>
      <vt:lpstr>Speakers</vt:lpstr>
      <vt:lpstr>Confidential California Employer Update</vt:lpstr>
      <vt:lpstr>Confidential California Employer Update</vt:lpstr>
      <vt:lpstr>Federal Developments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New California Laws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California Court Decisions and Trends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And, in Honor of St. Valentine’s Day…</vt:lpstr>
      <vt:lpstr>Confidential California Employer Update</vt:lpstr>
      <vt:lpstr>A Little More About EmployersLawyer</vt:lpstr>
      <vt:lpstr>Confidential California Employer Update</vt:lpstr>
      <vt:lpstr>Confidential California Employer Update</vt:lpstr>
      <vt:lpstr>Confidential California Employer Update</vt:lpstr>
      <vt:lpstr>Confidential California Employer Update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Abbey Hansen (Omnicom)</dc:creator>
  <cp:lastModifiedBy>Frank Yario</cp:lastModifiedBy>
  <cp:revision>105</cp:revision>
  <dcterms:created xsi:type="dcterms:W3CDTF">2025-12-18T21:27:56Z</dcterms:created>
  <dcterms:modified xsi:type="dcterms:W3CDTF">2026-02-11T00:52:17Z</dcterms:modified>
</cp:coreProperties>
</file>